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3" r:id="rId3"/>
    <p:sldId id="260" r:id="rId4"/>
    <p:sldId id="261" r:id="rId5"/>
    <p:sldId id="257" r:id="rId6"/>
    <p:sldId id="258" r:id="rId7"/>
    <p:sldId id="259" r:id="rId8"/>
    <p:sldId id="264" r:id="rId9"/>
    <p:sldId id="265" r:id="rId10"/>
    <p:sldId id="266" r:id="rId11"/>
    <p:sldId id="267" r:id="rId12"/>
    <p:sldId id="262"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94595"/>
  </p:normalViewPr>
  <p:slideViewPr>
    <p:cSldViewPr snapToGrid="0" snapToObjects="1">
      <p:cViewPr varScale="1">
        <p:scale>
          <a:sx n="96" d="100"/>
          <a:sy n="96" d="100"/>
        </p:scale>
        <p:origin x="183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501AE344-C321-E949-9F00-7589CE009F90}" type="datetimeFigureOut">
              <a:rPr lang="fr-FR" smtClean="0"/>
              <a:t>08/01/2021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01AE344-C321-E949-9F00-7589CE009F90}" type="datetimeFigureOut">
              <a:rPr lang="fr-FR" smtClean="0"/>
              <a:t>08/01/2021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B6C832-427D-9246-922E-937060AE3343}" type="slidenum">
              <a:rPr lang="fr-FR" smtClean="0"/>
              <a:t>‹#›</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501AE344-C321-E949-9F00-7589CE009F90}" type="datetimeFigureOut">
              <a:rPr lang="fr-FR" smtClean="0"/>
              <a:t>08/01/2021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501AE344-C321-E949-9F00-7589CE009F90}" type="datetimeFigureOut">
              <a:rPr lang="fr-FR" smtClean="0"/>
              <a:t>08/01/2021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501AE344-C321-E949-9F00-7589CE009F90}" type="datetimeFigureOut">
              <a:rPr lang="fr-FR" smtClean="0"/>
              <a:t>08/01/2021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501AE344-C321-E949-9F00-7589CE009F90}" type="datetimeFigureOut">
              <a:rPr lang="fr-FR" smtClean="0"/>
              <a:t>08/01/2021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B6C832-427D-9246-922E-937060AE3343}" type="slidenum">
              <a:rPr lang="fr-FR" smtClean="0"/>
              <a:t>‹#›</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01AE344-C321-E949-9F00-7589CE009F90}" type="datetimeFigureOut">
              <a:rPr lang="fr-FR" smtClean="0"/>
              <a:t>08/01/2021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501AE344-C321-E949-9F00-7589CE009F90}" type="datetimeFigureOut">
              <a:rPr lang="fr-FR" smtClean="0"/>
              <a:t>08/01/2021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501AE344-C321-E949-9F00-7589CE009F90}" type="datetimeFigureOut">
              <a:rPr lang="fr-FR" smtClean="0"/>
              <a:t>08/01/2021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501AE344-C321-E949-9F00-7589CE009F90}" type="datetimeFigureOut">
              <a:rPr lang="fr-FR" smtClean="0"/>
              <a:t>08/01/2021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AE344-C321-E949-9F00-7589CE009F90}" type="datetimeFigureOut">
              <a:rPr lang="fr-FR" smtClean="0"/>
              <a:t>08/01/2021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01AE344-C321-E949-9F00-7589CE009F90}" type="datetimeFigureOut">
              <a:rPr lang="fr-FR" smtClean="0"/>
              <a:t>08/01/2021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B6C832-427D-9246-922E-937060AE3343}"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01AE344-C321-E949-9F00-7589CE009F90}" type="datetimeFigureOut">
              <a:rPr lang="fr-FR" smtClean="0"/>
              <a:t>08/01/2021</a:t>
            </a:fld>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3B6C832-427D-9246-922E-937060AE3343}"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rezi.com/view/U7pKESuzjJ9uwI5O51vv/" TargetMode="Externa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eduscol.education.fr/84/j-enseigne-au-cycle-2" TargetMode="External"/><Relationship Id="rId4" Type="http://schemas.openxmlformats.org/officeDocument/2006/relationships/hyperlink" Target="https://eduscol.education.fr/87/j-enseigne-au-cycle-3" TargetMode="Externa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eduscol.education.fr/612/l-ecole-elementai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4087"/>
            <a:ext cx="7772400" cy="821979"/>
          </a:xfrm>
        </p:spPr>
        <p:txBody>
          <a:bodyPr/>
          <a:lstStyle/>
          <a:p>
            <a:r>
              <a:rPr lang="fr-FR" b="1" dirty="0"/>
              <a:t>L’école élémentaire </a:t>
            </a:r>
          </a:p>
        </p:txBody>
      </p:sp>
      <p:sp>
        <p:nvSpPr>
          <p:cNvPr id="4" name="ZoneTexte 3"/>
          <p:cNvSpPr txBox="1"/>
          <p:nvPr/>
        </p:nvSpPr>
        <p:spPr>
          <a:xfrm>
            <a:off x="61642" y="5758119"/>
            <a:ext cx="9091527" cy="923330"/>
          </a:xfrm>
          <a:prstGeom prst="rect">
            <a:avLst/>
          </a:prstGeom>
          <a:noFill/>
        </p:spPr>
        <p:txBody>
          <a:bodyPr wrap="square" rtlCol="0">
            <a:spAutoFit/>
          </a:bodyPr>
          <a:lstStyle/>
          <a:p>
            <a:pPr algn="ctr"/>
            <a:r>
              <a:rPr lang="fr-FR" b="1" i="1" dirty="0"/>
              <a:t>Formation BFC Contractuels</a:t>
            </a:r>
          </a:p>
          <a:p>
            <a:pPr algn="ctr"/>
            <a:r>
              <a:rPr lang="fr-FR" b="1" i="1" dirty="0"/>
              <a:t>Jeudi 7 janvier 2021</a:t>
            </a:r>
          </a:p>
          <a:p>
            <a:pPr algn="ctr"/>
            <a:r>
              <a:rPr lang="fr-FR" b="1" i="1" dirty="0"/>
              <a:t>Circonscription des îles du nord</a:t>
            </a:r>
          </a:p>
        </p:txBody>
      </p:sp>
      <p:sp>
        <p:nvSpPr>
          <p:cNvPr id="7" name="Rectangle 6"/>
          <p:cNvSpPr/>
          <p:nvPr/>
        </p:nvSpPr>
        <p:spPr>
          <a:xfrm>
            <a:off x="1404503" y="1387525"/>
            <a:ext cx="6475776" cy="3046988"/>
          </a:xfrm>
          <a:prstGeom prst="rect">
            <a:avLst/>
          </a:prstGeom>
        </p:spPr>
        <p:txBody>
          <a:bodyPr wrap="square">
            <a:spAutoFit/>
          </a:bodyPr>
          <a:lstStyle/>
          <a:p>
            <a:pPr marL="457200" indent="-457200">
              <a:buAutoNum type="arabicParenR"/>
            </a:pPr>
            <a:r>
              <a:rPr lang="fr-FR" sz="2400" b="1" i="1" dirty="0"/>
              <a:t>Qu’est-ce que l’école </a:t>
            </a:r>
            <a:r>
              <a:rPr lang="fr-FR" sz="2400" b="1" i="1" dirty="0" smtClean="0"/>
              <a:t>élémentaire ?</a:t>
            </a:r>
            <a:endParaRPr lang="fr-FR" sz="2400" b="1" i="1" dirty="0"/>
          </a:p>
          <a:p>
            <a:pPr marL="457200" indent="-457200">
              <a:buAutoNum type="arabicParenR"/>
            </a:pPr>
            <a:endParaRPr lang="fr-FR" sz="2400" b="1" i="1" dirty="0"/>
          </a:p>
          <a:p>
            <a:pPr marL="457200" indent="-457200">
              <a:buAutoNum type="arabicParenR"/>
            </a:pPr>
            <a:r>
              <a:rPr lang="fr-FR" sz="2400" b="1" i="1" dirty="0"/>
              <a:t>Les domaines disciplinaires</a:t>
            </a:r>
          </a:p>
          <a:p>
            <a:pPr marL="457200" indent="-457200">
              <a:buAutoNum type="arabicParenR"/>
            </a:pPr>
            <a:endParaRPr lang="fr-FR" sz="2400" b="1" i="1" dirty="0"/>
          </a:p>
          <a:p>
            <a:pPr marL="457200" indent="-457200">
              <a:buAutoNum type="arabicParenR"/>
            </a:pPr>
            <a:r>
              <a:rPr lang="fr-FR" sz="2400" b="1" i="1" dirty="0"/>
              <a:t>La prise en charge des élèves à besoins éducatifs particuliers</a:t>
            </a:r>
          </a:p>
          <a:p>
            <a:pPr marL="457200" indent="-457200">
              <a:buAutoNum type="arabicParenR"/>
            </a:pPr>
            <a:endParaRPr lang="fr-FR" sz="2400" b="1" i="1" dirty="0"/>
          </a:p>
          <a:p>
            <a:pPr marL="457200" indent="-457200">
              <a:buAutoNum type="arabicParenR"/>
            </a:pPr>
            <a:r>
              <a:rPr lang="fr-FR" sz="2400" b="1" i="1" dirty="0"/>
              <a:t>La mallette « climat scolaire » : un outil </a:t>
            </a:r>
          </a:p>
        </p:txBody>
      </p:sp>
    </p:spTree>
    <p:extLst>
      <p:ext uri="{BB962C8B-B14F-4D97-AF65-F5344CB8AC3E}">
        <p14:creationId xmlns:p14="http://schemas.microsoft.com/office/powerpoint/2010/main" val="20693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30F0F0D-715B-A64B-B1C7-1C80FD265000}"/>
              </a:ext>
            </a:extLst>
          </p:cNvPr>
          <p:cNvSpPr/>
          <p:nvPr/>
        </p:nvSpPr>
        <p:spPr>
          <a:xfrm>
            <a:off x="328773" y="0"/>
            <a:ext cx="8486454" cy="1354217"/>
          </a:xfrm>
          <a:prstGeom prst="rect">
            <a:avLst/>
          </a:prstGeom>
        </p:spPr>
        <p:txBody>
          <a:bodyPr wrap="square">
            <a:spAutoFit/>
          </a:bodyPr>
          <a:lstStyle/>
          <a:p>
            <a:pPr algn="ctr" defTabSz="914400">
              <a:spcBef>
                <a:spcPct val="0"/>
              </a:spcBef>
            </a:pPr>
            <a:r>
              <a:rPr lang="fr-FR" sz="4100" dirty="0">
                <a:solidFill>
                  <a:schemeClr val="accent1"/>
                </a:solidFill>
                <a:latin typeface="+mj-lt"/>
                <a:ea typeface="+mj-ea"/>
                <a:cs typeface="+mj-cs"/>
              </a:rPr>
              <a:t>La prise en charge des élèves à besoins éducatifs particuliers</a:t>
            </a:r>
          </a:p>
        </p:txBody>
      </p:sp>
      <p:sp>
        <p:nvSpPr>
          <p:cNvPr id="5" name="Rectangle 4">
            <a:extLst>
              <a:ext uri="{FF2B5EF4-FFF2-40B4-BE49-F238E27FC236}">
                <a16:creationId xmlns="" xmlns:a16="http://schemas.microsoft.com/office/drawing/2014/main" id="{680F7B92-CC9D-D743-879A-B551494DFB41}"/>
              </a:ext>
            </a:extLst>
          </p:cNvPr>
          <p:cNvSpPr/>
          <p:nvPr/>
        </p:nvSpPr>
        <p:spPr>
          <a:xfrm>
            <a:off x="390418" y="1405587"/>
            <a:ext cx="8486454" cy="5524589"/>
          </a:xfrm>
          <a:prstGeom prst="rect">
            <a:avLst/>
          </a:prstGeom>
        </p:spPr>
        <p:txBody>
          <a:bodyPr wrap="square">
            <a:spAutoFit/>
          </a:bodyPr>
          <a:lstStyle/>
          <a:p>
            <a:pPr algn="just"/>
            <a:r>
              <a:rPr lang="fr-FR" sz="2300" dirty="0"/>
              <a:t>Les </a:t>
            </a:r>
            <a:r>
              <a:rPr lang="fr-FR" sz="2300" b="1" dirty="0"/>
              <a:t>ULIS</a:t>
            </a:r>
            <a:r>
              <a:rPr lang="fr-FR" sz="2300" dirty="0"/>
              <a:t> sont des « dispositifs ouverts » pour la scolarité des élèves en situation de handicap. Elles permettent à des élèves de poursuivre en inclusion des apprentissages adaptés à leurs potentialités et à leurs besoins et d'acquérir des compétences sociales et scolaires.</a:t>
            </a:r>
          </a:p>
          <a:p>
            <a:pPr algn="just"/>
            <a:endParaRPr lang="fr-FR" b="1" dirty="0">
              <a:solidFill>
                <a:srgbClr val="3C3C3B"/>
              </a:solidFill>
              <a:latin typeface="Raleway"/>
            </a:endParaRPr>
          </a:p>
          <a:p>
            <a:pPr algn="just"/>
            <a:r>
              <a:rPr lang="fr-FR" b="1" dirty="0">
                <a:solidFill>
                  <a:schemeClr val="accent6">
                    <a:lumMod val="60000"/>
                    <a:lumOff val="40000"/>
                  </a:schemeClr>
                </a:solidFill>
                <a:latin typeface="Raleway"/>
              </a:rPr>
              <a:t>Qu'est-ce qu'une ULIS école ?</a:t>
            </a:r>
          </a:p>
          <a:p>
            <a:pPr algn="just"/>
            <a:endParaRPr lang="fr-FR" b="1" dirty="0">
              <a:solidFill>
                <a:srgbClr val="8FCFB7"/>
              </a:solidFill>
              <a:latin typeface="Raleway"/>
            </a:endParaRPr>
          </a:p>
          <a:p>
            <a:pPr algn="just"/>
            <a:r>
              <a:rPr lang="fr-FR" sz="2300" dirty="0"/>
              <a:t>Ce dispositif se trouve à l'intérieur d’une école élémentaire, d’un collège ou d’un lycée. On parle donc d’ULIS école, d’ULIS collège, d’ULIS lycée.</a:t>
            </a:r>
          </a:p>
          <a:p>
            <a:pPr algn="just"/>
            <a:r>
              <a:rPr lang="fr-FR" sz="2300" dirty="0"/>
              <a:t>La classe de référence de l’élève est la classe qui correspond à son âge en lien avec le </a:t>
            </a:r>
            <a:r>
              <a:rPr lang="fr-FR" sz="2300" b="1" dirty="0"/>
              <a:t>Projet Personnalisé de Scolarisation (PPS)</a:t>
            </a:r>
            <a:r>
              <a:rPr lang="fr-FR" sz="2300" dirty="0"/>
              <a:t> de l’enfant. L’élève bénéfice d’une organisation prévoyant des temps d’enseignements dans sa classe de référence et des temps en petit groupe.</a:t>
            </a:r>
          </a:p>
        </p:txBody>
      </p:sp>
    </p:spTree>
    <p:extLst>
      <p:ext uri="{BB962C8B-B14F-4D97-AF65-F5344CB8AC3E}">
        <p14:creationId xmlns:p14="http://schemas.microsoft.com/office/powerpoint/2010/main" val="824437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CB682C2-4278-A441-AE91-7ACF806C21F7}"/>
              </a:ext>
            </a:extLst>
          </p:cNvPr>
          <p:cNvSpPr/>
          <p:nvPr/>
        </p:nvSpPr>
        <p:spPr>
          <a:xfrm>
            <a:off x="328773" y="0"/>
            <a:ext cx="8486454" cy="723275"/>
          </a:xfrm>
          <a:prstGeom prst="rect">
            <a:avLst/>
          </a:prstGeom>
        </p:spPr>
        <p:txBody>
          <a:bodyPr wrap="square">
            <a:spAutoFit/>
          </a:bodyPr>
          <a:lstStyle/>
          <a:p>
            <a:pPr algn="ctr" defTabSz="914400">
              <a:spcBef>
                <a:spcPct val="0"/>
              </a:spcBef>
            </a:pPr>
            <a:r>
              <a:rPr lang="fr-FR" sz="4100" dirty="0">
                <a:solidFill>
                  <a:schemeClr val="accent1"/>
                </a:solidFill>
                <a:latin typeface="+mj-lt"/>
                <a:ea typeface="+mj-ea"/>
                <a:cs typeface="+mj-cs"/>
              </a:rPr>
              <a:t>La mallette « climat scolaire » </a:t>
            </a:r>
          </a:p>
        </p:txBody>
      </p:sp>
      <p:sp>
        <p:nvSpPr>
          <p:cNvPr id="5" name="Rectangle 4">
            <a:extLst>
              <a:ext uri="{FF2B5EF4-FFF2-40B4-BE49-F238E27FC236}">
                <a16:creationId xmlns="" xmlns:a16="http://schemas.microsoft.com/office/drawing/2014/main" id="{D0F95BE3-AE9C-5D41-B83F-2F0143AE6FE9}"/>
              </a:ext>
            </a:extLst>
          </p:cNvPr>
          <p:cNvSpPr/>
          <p:nvPr/>
        </p:nvSpPr>
        <p:spPr>
          <a:xfrm>
            <a:off x="1682393" y="6085340"/>
            <a:ext cx="5779213" cy="369332"/>
          </a:xfrm>
          <a:prstGeom prst="rect">
            <a:avLst/>
          </a:prstGeom>
        </p:spPr>
        <p:txBody>
          <a:bodyPr wrap="square">
            <a:spAutoFit/>
          </a:bodyPr>
          <a:lstStyle/>
          <a:p>
            <a:r>
              <a:rPr lang="fr-FR" dirty="0">
                <a:hlinkClick r:id="rId2"/>
              </a:rPr>
              <a:t>https://</a:t>
            </a:r>
            <a:r>
              <a:rPr lang="fr-FR" dirty="0" err="1">
                <a:hlinkClick r:id="rId2"/>
              </a:rPr>
              <a:t>prezi.com</a:t>
            </a:r>
            <a:r>
              <a:rPr lang="fr-FR" dirty="0">
                <a:hlinkClick r:id="rId2"/>
              </a:rPr>
              <a:t>/</a:t>
            </a:r>
            <a:r>
              <a:rPr lang="fr-FR" dirty="0" err="1">
                <a:hlinkClick r:id="rId2"/>
              </a:rPr>
              <a:t>view</a:t>
            </a:r>
            <a:r>
              <a:rPr lang="fr-FR" dirty="0">
                <a:hlinkClick r:id="rId2"/>
              </a:rPr>
              <a:t>/U7pKESuzjJ9uwI5O51vv/</a:t>
            </a:r>
            <a:endParaRPr lang="fr-FR" dirty="0"/>
          </a:p>
        </p:txBody>
      </p:sp>
      <p:pic>
        <p:nvPicPr>
          <p:cNvPr id="7" name="Image 6">
            <a:extLst>
              <a:ext uri="{FF2B5EF4-FFF2-40B4-BE49-F238E27FC236}">
                <a16:creationId xmlns="" xmlns:a16="http://schemas.microsoft.com/office/drawing/2014/main" id="{1CFDBAB4-9068-D84C-A69A-95804EE2FCCE}"/>
              </a:ext>
            </a:extLst>
          </p:cNvPr>
          <p:cNvPicPr>
            <a:picLocks noChangeAspect="1"/>
          </p:cNvPicPr>
          <p:nvPr/>
        </p:nvPicPr>
        <p:blipFill>
          <a:blip r:embed="rId3"/>
          <a:stretch>
            <a:fillRect/>
          </a:stretch>
        </p:blipFill>
        <p:spPr>
          <a:xfrm>
            <a:off x="0" y="713279"/>
            <a:ext cx="9144000" cy="5431442"/>
          </a:xfrm>
          <a:prstGeom prst="rect">
            <a:avLst/>
          </a:prstGeom>
        </p:spPr>
      </p:pic>
    </p:spTree>
    <p:extLst>
      <p:ext uri="{BB962C8B-B14F-4D97-AF65-F5344CB8AC3E}">
        <p14:creationId xmlns:p14="http://schemas.microsoft.com/office/powerpoint/2010/main" val="637400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5CF503-938C-8345-9E7A-41749237F0B2}"/>
              </a:ext>
            </a:extLst>
          </p:cNvPr>
          <p:cNvSpPr>
            <a:spLocks noGrp="1"/>
          </p:cNvSpPr>
          <p:nvPr>
            <p:ph type="title"/>
          </p:nvPr>
        </p:nvSpPr>
        <p:spPr/>
        <p:txBody>
          <a:bodyPr/>
          <a:lstStyle/>
          <a:p>
            <a:r>
              <a:rPr lang="fr-FR" dirty="0"/>
              <a:t>La </a:t>
            </a:r>
            <a:r>
              <a:rPr lang="fr-FR" dirty="0" err="1"/>
              <a:t>sitographie</a:t>
            </a:r>
            <a:endParaRPr lang="fr-FR" dirty="0"/>
          </a:p>
        </p:txBody>
      </p:sp>
      <p:sp>
        <p:nvSpPr>
          <p:cNvPr id="7" name="Rectangle 6">
            <a:extLst>
              <a:ext uri="{FF2B5EF4-FFF2-40B4-BE49-F238E27FC236}">
                <a16:creationId xmlns="" xmlns:a16="http://schemas.microsoft.com/office/drawing/2014/main" id="{71C2DF3C-B871-2343-BBDB-3D46225D645D}"/>
              </a:ext>
            </a:extLst>
          </p:cNvPr>
          <p:cNvSpPr/>
          <p:nvPr/>
        </p:nvSpPr>
        <p:spPr>
          <a:xfrm>
            <a:off x="549275" y="1994550"/>
            <a:ext cx="5495928" cy="461665"/>
          </a:xfrm>
          <a:prstGeom prst="rect">
            <a:avLst/>
          </a:prstGeom>
        </p:spPr>
        <p:txBody>
          <a:bodyPr wrap="none">
            <a:spAutoFit/>
          </a:bodyPr>
          <a:lstStyle/>
          <a:p>
            <a:pPr fontAlgn="base"/>
            <a:r>
              <a:rPr lang="fr-FR" sz="2400" dirty="0">
                <a:solidFill>
                  <a:srgbClr val="000000"/>
                </a:solidFill>
                <a:latin typeface="Marianne"/>
                <a:hlinkClick r:id="rId2"/>
              </a:rPr>
              <a:t>L'école élémentaire</a:t>
            </a:r>
            <a:r>
              <a:rPr lang="fr-FR" sz="2400" dirty="0">
                <a:solidFill>
                  <a:srgbClr val="000000"/>
                </a:solidFill>
                <a:latin typeface="Marianne"/>
              </a:rPr>
              <a:t> </a:t>
            </a:r>
            <a:r>
              <a:rPr lang="fr-FR" sz="2400" b="1" dirty="0">
                <a:solidFill>
                  <a:srgbClr val="000000"/>
                </a:solidFill>
                <a:latin typeface="Marianne"/>
              </a:rPr>
              <a:t>(</a:t>
            </a:r>
            <a:r>
              <a:rPr lang="fr-FR" sz="2400" b="1" dirty="0" err="1">
                <a:solidFill>
                  <a:srgbClr val="000000"/>
                </a:solidFill>
                <a:latin typeface="Marianne"/>
              </a:rPr>
              <a:t>eduscol.education.fr</a:t>
            </a:r>
            <a:r>
              <a:rPr lang="fr-FR" sz="2400" b="1" dirty="0">
                <a:solidFill>
                  <a:srgbClr val="000000"/>
                </a:solidFill>
                <a:latin typeface="Marianne"/>
              </a:rPr>
              <a:t>)</a:t>
            </a:r>
            <a:endParaRPr lang="fr-FR" sz="2400" b="1" i="0" u="none" strike="noStrike" dirty="0">
              <a:solidFill>
                <a:srgbClr val="000000"/>
              </a:solidFill>
              <a:effectLst/>
              <a:latin typeface="Marianne"/>
            </a:endParaRPr>
          </a:p>
        </p:txBody>
      </p:sp>
      <p:sp>
        <p:nvSpPr>
          <p:cNvPr id="9" name="Rectangle 8">
            <a:extLst>
              <a:ext uri="{FF2B5EF4-FFF2-40B4-BE49-F238E27FC236}">
                <a16:creationId xmlns="" xmlns:a16="http://schemas.microsoft.com/office/drawing/2014/main" id="{0CA55686-E28F-104E-BF11-0A0191E13CD4}"/>
              </a:ext>
            </a:extLst>
          </p:cNvPr>
          <p:cNvSpPr/>
          <p:nvPr/>
        </p:nvSpPr>
        <p:spPr>
          <a:xfrm>
            <a:off x="569825" y="2588538"/>
            <a:ext cx="7795467" cy="461665"/>
          </a:xfrm>
          <a:prstGeom prst="rect">
            <a:avLst/>
          </a:prstGeom>
        </p:spPr>
        <p:txBody>
          <a:bodyPr wrap="none">
            <a:spAutoFit/>
          </a:bodyPr>
          <a:lstStyle/>
          <a:p>
            <a:pPr fontAlgn="base"/>
            <a:r>
              <a:rPr lang="fr-FR" sz="2400" dirty="0">
                <a:solidFill>
                  <a:srgbClr val="000000"/>
                </a:solidFill>
                <a:latin typeface="Marianne"/>
                <a:hlinkClick r:id="rId3"/>
              </a:rPr>
              <a:t>Les programmes du cycle 2 et ressources d’accompagnement</a:t>
            </a:r>
            <a:endParaRPr lang="fr-FR" sz="2400" i="0" u="none" strike="noStrike" dirty="0">
              <a:solidFill>
                <a:srgbClr val="000000"/>
              </a:solidFill>
              <a:effectLst/>
              <a:latin typeface="Marianne"/>
            </a:endParaRPr>
          </a:p>
        </p:txBody>
      </p:sp>
      <p:sp>
        <p:nvSpPr>
          <p:cNvPr id="10" name="Rectangle 9">
            <a:extLst>
              <a:ext uri="{FF2B5EF4-FFF2-40B4-BE49-F238E27FC236}">
                <a16:creationId xmlns="" xmlns:a16="http://schemas.microsoft.com/office/drawing/2014/main" id="{CD1E2471-3E9C-4E45-8E20-3C30D8B00CBC}"/>
              </a:ext>
            </a:extLst>
          </p:cNvPr>
          <p:cNvSpPr/>
          <p:nvPr/>
        </p:nvSpPr>
        <p:spPr>
          <a:xfrm>
            <a:off x="559549" y="3182987"/>
            <a:ext cx="7946021" cy="461665"/>
          </a:xfrm>
          <a:prstGeom prst="rect">
            <a:avLst/>
          </a:prstGeom>
        </p:spPr>
        <p:txBody>
          <a:bodyPr wrap="none">
            <a:spAutoFit/>
          </a:bodyPr>
          <a:lstStyle/>
          <a:p>
            <a:pPr fontAlgn="base"/>
            <a:r>
              <a:rPr lang="fr-FR" sz="2400" dirty="0">
                <a:solidFill>
                  <a:srgbClr val="000000"/>
                </a:solidFill>
                <a:latin typeface="Marianne"/>
                <a:hlinkClick r:id="rId4"/>
              </a:rPr>
              <a:t>Les programmes du cycle 3 et ressources d’accompagnement</a:t>
            </a:r>
            <a:endParaRPr lang="fr-FR" sz="2400" i="0" u="none" strike="noStrike" dirty="0">
              <a:solidFill>
                <a:srgbClr val="000000"/>
              </a:solidFill>
              <a:effectLst/>
              <a:latin typeface="Marianne"/>
            </a:endParaRPr>
          </a:p>
        </p:txBody>
      </p:sp>
      <p:pic>
        <p:nvPicPr>
          <p:cNvPr id="12" name="Image 11">
            <a:extLst>
              <a:ext uri="{FF2B5EF4-FFF2-40B4-BE49-F238E27FC236}">
                <a16:creationId xmlns="" xmlns:a16="http://schemas.microsoft.com/office/drawing/2014/main" id="{E49734C5-2E56-3649-8C95-FEF2BFB6CED9}"/>
              </a:ext>
            </a:extLst>
          </p:cNvPr>
          <p:cNvPicPr>
            <a:picLocks noChangeAspect="1"/>
          </p:cNvPicPr>
          <p:nvPr/>
        </p:nvPicPr>
        <p:blipFill>
          <a:blip r:embed="rId5"/>
          <a:stretch>
            <a:fillRect/>
          </a:stretch>
        </p:blipFill>
        <p:spPr>
          <a:xfrm>
            <a:off x="4891608" y="3776975"/>
            <a:ext cx="1742503" cy="2637817"/>
          </a:xfrm>
          <a:prstGeom prst="rect">
            <a:avLst/>
          </a:prstGeom>
        </p:spPr>
      </p:pic>
      <p:pic>
        <p:nvPicPr>
          <p:cNvPr id="14" name="Image 13">
            <a:extLst>
              <a:ext uri="{FF2B5EF4-FFF2-40B4-BE49-F238E27FC236}">
                <a16:creationId xmlns="" xmlns:a16="http://schemas.microsoft.com/office/drawing/2014/main" id="{E57503E2-7BC9-3148-A06C-F263F51A1AFE}"/>
              </a:ext>
            </a:extLst>
          </p:cNvPr>
          <p:cNvPicPr>
            <a:picLocks noChangeAspect="1"/>
          </p:cNvPicPr>
          <p:nvPr/>
        </p:nvPicPr>
        <p:blipFill>
          <a:blip r:embed="rId6"/>
          <a:stretch>
            <a:fillRect/>
          </a:stretch>
        </p:blipFill>
        <p:spPr>
          <a:xfrm>
            <a:off x="2023542" y="3882355"/>
            <a:ext cx="1805534" cy="2532437"/>
          </a:xfrm>
          <a:prstGeom prst="rect">
            <a:avLst/>
          </a:prstGeom>
        </p:spPr>
      </p:pic>
    </p:spTree>
    <p:extLst>
      <p:ext uri="{BB962C8B-B14F-4D97-AF65-F5344CB8AC3E}">
        <p14:creationId xmlns:p14="http://schemas.microsoft.com/office/powerpoint/2010/main" val="96470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E427C7E-6A67-CA42-8D06-C90861D99470}"/>
              </a:ext>
            </a:extLst>
          </p:cNvPr>
          <p:cNvSpPr/>
          <p:nvPr/>
        </p:nvSpPr>
        <p:spPr>
          <a:xfrm>
            <a:off x="421240" y="1304943"/>
            <a:ext cx="8342616" cy="4339650"/>
          </a:xfrm>
          <a:prstGeom prst="rect">
            <a:avLst/>
          </a:prstGeom>
        </p:spPr>
        <p:txBody>
          <a:bodyPr wrap="square">
            <a:spAutoFit/>
          </a:bodyPr>
          <a:lstStyle/>
          <a:p>
            <a:pPr algn="just"/>
            <a:r>
              <a:rPr lang="fr-FR" sz="2300" b="1" dirty="0"/>
              <a:t>Le socle commun de connaissances, de compétences et de culture</a:t>
            </a:r>
          </a:p>
          <a:p>
            <a:pPr algn="just"/>
            <a:endParaRPr lang="fr-FR" sz="2300" dirty="0"/>
          </a:p>
          <a:p>
            <a:pPr algn="just"/>
            <a:r>
              <a:rPr lang="fr-FR" sz="2300" dirty="0"/>
              <a:t>Le « socle commun de connaissances, de compétences et de culture » constitue l'ensemble des connaissances, compétences, valeurs et attitudes nécessaires pour réussir sa scolarité, sa vie d'individu et de futur citoyen. </a:t>
            </a:r>
          </a:p>
          <a:p>
            <a:pPr algn="just"/>
            <a:endParaRPr lang="fr-FR" sz="2300" dirty="0"/>
          </a:p>
          <a:p>
            <a:pPr algn="just"/>
            <a:r>
              <a:rPr lang="fr-FR" sz="2300" dirty="0"/>
              <a:t>De l'école primaire à la fin de la scolarité obligatoire, les élèves acquièrent progressivement les compétences et les connaissances nécessaires à la maîtrise de ce socle commun.</a:t>
            </a:r>
          </a:p>
        </p:txBody>
      </p:sp>
      <p:sp>
        <p:nvSpPr>
          <p:cNvPr id="8" name="Titre 2">
            <a:extLst>
              <a:ext uri="{FF2B5EF4-FFF2-40B4-BE49-F238E27FC236}">
                <a16:creationId xmlns="" xmlns:a16="http://schemas.microsoft.com/office/drawing/2014/main" id="{10174140-7A18-A141-ACD7-FECFDAA709ED}"/>
              </a:ext>
            </a:extLst>
          </p:cNvPr>
          <p:cNvSpPr>
            <a:spLocks noGrp="1"/>
          </p:cNvSpPr>
          <p:nvPr>
            <p:ph type="title"/>
          </p:nvPr>
        </p:nvSpPr>
        <p:spPr>
          <a:xfrm>
            <a:off x="0" y="0"/>
            <a:ext cx="9144000" cy="753597"/>
          </a:xfrm>
        </p:spPr>
        <p:txBody>
          <a:bodyPr>
            <a:normAutofit fontScale="90000"/>
          </a:bodyPr>
          <a:lstStyle/>
          <a:p>
            <a:r>
              <a:rPr lang="fr-FR" dirty="0"/>
              <a:t>Qu’est-ce que l’école élémentaire ?</a:t>
            </a:r>
          </a:p>
        </p:txBody>
      </p:sp>
    </p:spTree>
    <p:extLst>
      <p:ext uri="{BB962C8B-B14F-4D97-AF65-F5344CB8AC3E}">
        <p14:creationId xmlns:p14="http://schemas.microsoft.com/office/powerpoint/2010/main" val="231024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 xmlns:a16="http://schemas.microsoft.com/office/drawing/2014/main" id="{9FAFB4D7-8C76-B741-9FD8-3D4C302AFBCC}"/>
              </a:ext>
            </a:extLst>
          </p:cNvPr>
          <p:cNvSpPr>
            <a:spLocks noGrp="1"/>
          </p:cNvSpPr>
          <p:nvPr>
            <p:ph type="title"/>
          </p:nvPr>
        </p:nvSpPr>
        <p:spPr>
          <a:xfrm>
            <a:off x="0" y="0"/>
            <a:ext cx="9144000" cy="753597"/>
          </a:xfrm>
        </p:spPr>
        <p:txBody>
          <a:bodyPr>
            <a:normAutofit fontScale="90000"/>
          </a:bodyPr>
          <a:lstStyle/>
          <a:p>
            <a:r>
              <a:rPr lang="fr-FR" dirty="0"/>
              <a:t>Qu’est-ce que l’école élémentaire ?</a:t>
            </a:r>
          </a:p>
        </p:txBody>
      </p:sp>
      <p:sp>
        <p:nvSpPr>
          <p:cNvPr id="5" name="Rectangle 4">
            <a:extLst>
              <a:ext uri="{FF2B5EF4-FFF2-40B4-BE49-F238E27FC236}">
                <a16:creationId xmlns="" xmlns:a16="http://schemas.microsoft.com/office/drawing/2014/main" id="{C38C36A3-D0E9-0D43-AC16-A6D498FB7DC4}"/>
              </a:ext>
            </a:extLst>
          </p:cNvPr>
          <p:cNvSpPr/>
          <p:nvPr/>
        </p:nvSpPr>
        <p:spPr>
          <a:xfrm>
            <a:off x="267128" y="1205658"/>
            <a:ext cx="8722759" cy="5047536"/>
          </a:xfrm>
          <a:prstGeom prst="rect">
            <a:avLst/>
          </a:prstGeom>
        </p:spPr>
        <p:txBody>
          <a:bodyPr wrap="square">
            <a:spAutoFit/>
          </a:bodyPr>
          <a:lstStyle/>
          <a:p>
            <a:pPr algn="just" fontAlgn="base"/>
            <a:r>
              <a:rPr lang="fr-FR" sz="2300" b="1" dirty="0">
                <a:solidFill>
                  <a:srgbClr val="000000"/>
                </a:solidFill>
                <a:latin typeface="Marianne"/>
              </a:rPr>
              <a:t>La formation </a:t>
            </a:r>
            <a:r>
              <a:rPr lang="fr-FR" sz="2300" dirty="0">
                <a:solidFill>
                  <a:srgbClr val="000000"/>
                </a:solidFill>
                <a:latin typeface="Marianne"/>
              </a:rPr>
              <a:t>dispensée dans les écoles élémentaires assure l'acquisition des</a:t>
            </a:r>
            <a:r>
              <a:rPr lang="fr-FR" sz="2300" b="1" dirty="0">
                <a:solidFill>
                  <a:srgbClr val="000000"/>
                </a:solidFill>
                <a:latin typeface="Marianne"/>
              </a:rPr>
              <a:t> </a:t>
            </a:r>
            <a:r>
              <a:rPr lang="fr-FR" sz="2300" b="1" dirty="0">
                <a:solidFill>
                  <a:srgbClr val="FF0000"/>
                </a:solidFill>
                <a:latin typeface="Marianne"/>
              </a:rPr>
              <a:t>fondamentaux</a:t>
            </a:r>
            <a:r>
              <a:rPr lang="fr-FR" sz="2300" dirty="0">
                <a:solidFill>
                  <a:srgbClr val="FF0000"/>
                </a:solidFill>
                <a:latin typeface="Marianne"/>
              </a:rPr>
              <a:t> : </a:t>
            </a:r>
            <a:r>
              <a:rPr lang="fr-FR" sz="2300" b="1" dirty="0">
                <a:solidFill>
                  <a:srgbClr val="FF0000"/>
                </a:solidFill>
                <a:latin typeface="Marianne"/>
              </a:rPr>
              <a:t>lire, écrire, compter, respecter autrui.</a:t>
            </a:r>
          </a:p>
          <a:p>
            <a:pPr algn="just" fontAlgn="base"/>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suscite le développement de l'intelligence, de la sensibilité artistique, des aptitudes manuelles, physiques et sportives ;</a:t>
            </a:r>
          </a:p>
          <a:p>
            <a:pPr marL="342900" indent="-342900" algn="just" fontAlgn="base">
              <a:buFont typeface="Arial" panose="020B0604020202020204" pitchFamily="34" charset="0"/>
              <a:buChar char="•"/>
            </a:pPr>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dispense les éléments d'une culture historique, géographique, scientifique et technique ;</a:t>
            </a:r>
          </a:p>
          <a:p>
            <a:pPr algn="just" fontAlgn="base"/>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offre une éducation aux arts visuels et aux arts musicaux ;</a:t>
            </a:r>
          </a:p>
          <a:p>
            <a:pPr algn="just" fontAlgn="base"/>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assure l'enseignement d'une langue vivante étrangère et peut comporter une initiation à la diversité linguistique ;</a:t>
            </a:r>
          </a:p>
          <a:p>
            <a:pPr algn="just" fontAlgn="base"/>
            <a:endParaRPr lang="fr-FR" sz="2300" dirty="0">
              <a:solidFill>
                <a:srgbClr val="000000"/>
              </a:solidFill>
              <a:latin typeface="Marianne"/>
            </a:endParaRPr>
          </a:p>
        </p:txBody>
      </p:sp>
    </p:spTree>
    <p:extLst>
      <p:ext uri="{BB962C8B-B14F-4D97-AF65-F5344CB8AC3E}">
        <p14:creationId xmlns:p14="http://schemas.microsoft.com/office/powerpoint/2010/main" val="67737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A4C611A-2830-EB49-9B7D-6D2E93B4E750}"/>
              </a:ext>
            </a:extLst>
          </p:cNvPr>
          <p:cNvSpPr/>
          <p:nvPr/>
        </p:nvSpPr>
        <p:spPr>
          <a:xfrm>
            <a:off x="251717" y="873425"/>
            <a:ext cx="8640566" cy="5401479"/>
          </a:xfrm>
          <a:prstGeom prst="rect">
            <a:avLst/>
          </a:prstGeom>
        </p:spPr>
        <p:txBody>
          <a:bodyPr wrap="square">
            <a:spAutoFit/>
          </a:bodyPr>
          <a:lstStyle/>
          <a:p>
            <a:pPr algn="just" fontAlgn="base"/>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contribue également à la compréhension et à un usage autonome et responsable des médias, notamment numériques ;</a:t>
            </a:r>
          </a:p>
          <a:p>
            <a:pPr algn="just" fontAlgn="base"/>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assure l'acquisition et la compréhension de l'exigence du respect de la personne, de ses origines et de ses différences ;</a:t>
            </a:r>
          </a:p>
          <a:p>
            <a:pPr algn="just" fontAlgn="base"/>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transmet également l'exigence du respect des droits de l'enfant et de l'égalité entre les femmes et les hommes.</a:t>
            </a:r>
          </a:p>
          <a:p>
            <a:pPr algn="just" fontAlgn="base">
              <a:buFont typeface="Arial" panose="020B0604020202020204" pitchFamily="34" charset="0"/>
              <a:buChar char="•"/>
            </a:pPr>
            <a:endParaRPr lang="fr-FR" sz="2300" dirty="0">
              <a:solidFill>
                <a:srgbClr val="000000"/>
              </a:solidFill>
              <a:latin typeface="Marianne"/>
            </a:endParaRPr>
          </a:p>
          <a:p>
            <a:pPr marL="342900" indent="-342900" algn="just" fontAlgn="base">
              <a:buFont typeface="Arial" panose="020B0604020202020204" pitchFamily="34" charset="0"/>
              <a:buChar char="•"/>
            </a:pPr>
            <a:r>
              <a:rPr lang="fr-FR" sz="2300" dirty="0">
                <a:solidFill>
                  <a:srgbClr val="000000"/>
                </a:solidFill>
                <a:latin typeface="Marianne"/>
              </a:rPr>
              <a:t>Elle assure conjointement avec la famille l'enseignement moral et civique qui comprend, pour permettre l'exercice de la citoyenneté, l'acquisitions, le partage des valeurs et symboles de la République et de l'Union européenne, notamment de l'hymne national et de son histoire.</a:t>
            </a:r>
          </a:p>
        </p:txBody>
      </p:sp>
      <p:sp>
        <p:nvSpPr>
          <p:cNvPr id="5" name="Titre 2">
            <a:extLst>
              <a:ext uri="{FF2B5EF4-FFF2-40B4-BE49-F238E27FC236}">
                <a16:creationId xmlns="" xmlns:a16="http://schemas.microsoft.com/office/drawing/2014/main" id="{6C59CE16-079F-B84E-BB3D-0716DEF0DAA8}"/>
              </a:ext>
            </a:extLst>
          </p:cNvPr>
          <p:cNvSpPr>
            <a:spLocks noGrp="1"/>
          </p:cNvSpPr>
          <p:nvPr>
            <p:ph type="title"/>
          </p:nvPr>
        </p:nvSpPr>
        <p:spPr>
          <a:xfrm>
            <a:off x="0" y="0"/>
            <a:ext cx="9144000" cy="753597"/>
          </a:xfrm>
        </p:spPr>
        <p:txBody>
          <a:bodyPr>
            <a:normAutofit fontScale="90000"/>
          </a:bodyPr>
          <a:lstStyle/>
          <a:p>
            <a:r>
              <a:rPr lang="fr-FR" dirty="0"/>
              <a:t>Qu’est-ce que l’école élémentaire ?</a:t>
            </a:r>
          </a:p>
        </p:txBody>
      </p:sp>
    </p:spTree>
    <p:extLst>
      <p:ext uri="{BB962C8B-B14F-4D97-AF65-F5344CB8AC3E}">
        <p14:creationId xmlns:p14="http://schemas.microsoft.com/office/powerpoint/2010/main" val="1942628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0859" y="1064501"/>
            <a:ext cx="8441334" cy="5755423"/>
          </a:xfrm>
          <a:prstGeom prst="rect">
            <a:avLst/>
          </a:prstGeom>
        </p:spPr>
        <p:txBody>
          <a:bodyPr wrap="square">
            <a:spAutoFit/>
          </a:bodyPr>
          <a:lstStyle/>
          <a:p>
            <a:pPr algn="just"/>
            <a:r>
              <a:rPr lang="fr-FR" sz="2300" b="1" dirty="0"/>
              <a:t>Les programmes </a:t>
            </a:r>
            <a:r>
              <a:rPr lang="fr-FR" sz="2300" b="1" smtClean="0"/>
              <a:t>de l’élémentaire sont </a:t>
            </a:r>
            <a:r>
              <a:rPr lang="fr-FR" sz="2300" b="1" dirty="0"/>
              <a:t>nationaux et obligatoires </a:t>
            </a:r>
            <a:r>
              <a:rPr lang="fr-FR" sz="2300" dirty="0"/>
              <a:t>pour tous les professeurs et tous les élèves de 6 à 11 ans.</a:t>
            </a:r>
          </a:p>
          <a:p>
            <a:pPr algn="just"/>
            <a:endParaRPr lang="fr-FR" sz="2300" dirty="0"/>
          </a:p>
          <a:p>
            <a:pPr algn="just"/>
            <a:r>
              <a:rPr lang="fr-FR" sz="2300" dirty="0"/>
              <a:t>Les enseignements sont conçus par cycle, d'une durée de trois ans :</a:t>
            </a:r>
          </a:p>
          <a:p>
            <a:pPr algn="just"/>
            <a:endParaRPr lang="fr-FR" sz="2300" dirty="0"/>
          </a:p>
          <a:p>
            <a:pPr marL="342900" indent="-342900" algn="just">
              <a:buFont typeface="Wingdings" charset="2"/>
              <a:buChar char="u"/>
            </a:pPr>
            <a:r>
              <a:rPr lang="fr-FR" sz="2300" dirty="0"/>
              <a:t>Le cycle 2, ou cycle des apprentissages fondamentaux, comprend le cours préparatoire (CP), le cours élémentaire première année (CE1) et le cours élémentaire deuxième année (CE2).</a:t>
            </a:r>
          </a:p>
          <a:p>
            <a:pPr algn="just"/>
            <a:endParaRPr lang="fr-FR" sz="2300" dirty="0"/>
          </a:p>
          <a:p>
            <a:pPr marL="342900" indent="-342900" algn="just">
              <a:buFont typeface="Wingdings" charset="2"/>
              <a:buChar char="u"/>
            </a:pPr>
            <a:r>
              <a:rPr lang="fr-FR" sz="2300" dirty="0"/>
              <a:t>Le cycle 3, ou cycle de consolidation, comprend le cours moyen première année (CM1) et le cours moyen deuxième année (CM2) ; le cycle de consolidation se poursuit au collège, en classe de sixième.</a:t>
            </a:r>
          </a:p>
        </p:txBody>
      </p:sp>
      <p:sp>
        <p:nvSpPr>
          <p:cNvPr id="7" name="Titre 2">
            <a:extLst>
              <a:ext uri="{FF2B5EF4-FFF2-40B4-BE49-F238E27FC236}">
                <a16:creationId xmlns="" xmlns:a16="http://schemas.microsoft.com/office/drawing/2014/main" id="{71268362-09ED-CE42-A911-2049214DCA93}"/>
              </a:ext>
            </a:extLst>
          </p:cNvPr>
          <p:cNvSpPr>
            <a:spLocks noGrp="1"/>
          </p:cNvSpPr>
          <p:nvPr>
            <p:ph type="title"/>
          </p:nvPr>
        </p:nvSpPr>
        <p:spPr>
          <a:xfrm>
            <a:off x="0" y="0"/>
            <a:ext cx="9144000" cy="790945"/>
          </a:xfrm>
        </p:spPr>
        <p:txBody>
          <a:bodyPr>
            <a:normAutofit fontScale="90000"/>
          </a:bodyPr>
          <a:lstStyle/>
          <a:p>
            <a:r>
              <a:rPr lang="fr-FR" dirty="0"/>
              <a:t>Les domaines disciplinaires </a:t>
            </a:r>
          </a:p>
        </p:txBody>
      </p:sp>
    </p:spTree>
    <p:extLst>
      <p:ext uri="{BB962C8B-B14F-4D97-AF65-F5344CB8AC3E}">
        <p14:creationId xmlns:p14="http://schemas.microsoft.com/office/powerpoint/2010/main" val="170506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0" y="0"/>
            <a:ext cx="9144000" cy="790945"/>
          </a:xfrm>
        </p:spPr>
        <p:txBody>
          <a:bodyPr>
            <a:normAutofit fontScale="90000"/>
          </a:bodyPr>
          <a:lstStyle/>
          <a:p>
            <a:r>
              <a:rPr lang="fr-FR" dirty="0"/>
              <a:t>Les domaines disciplinaires </a:t>
            </a:r>
          </a:p>
        </p:txBody>
      </p:sp>
      <p:graphicFrame>
        <p:nvGraphicFramePr>
          <p:cNvPr id="7" name="Espace réservé du contenu 3"/>
          <p:cNvGraphicFramePr>
            <a:graphicFrameLocks noGrp="1"/>
          </p:cNvGraphicFramePr>
          <p:nvPr>
            <p:ph idx="1"/>
            <p:extLst>
              <p:ext uri="{D42A27DB-BD31-4B8C-83A1-F6EECF244321}">
                <p14:modId xmlns:p14="http://schemas.microsoft.com/office/powerpoint/2010/main" val="3445614833"/>
              </p:ext>
            </p:extLst>
          </p:nvPr>
        </p:nvGraphicFramePr>
        <p:xfrm>
          <a:off x="1092176" y="1679855"/>
          <a:ext cx="7239000" cy="3182620"/>
        </p:xfrm>
        <a:graphic>
          <a:graphicData uri="http://schemas.openxmlformats.org/drawingml/2006/table">
            <a:tbl>
              <a:tblPr firstRow="1" bandRow="1">
                <a:tableStyleId>{5C22544A-7EE6-4342-B048-85BDC9FD1C3A}</a:tableStyleId>
              </a:tblPr>
              <a:tblGrid>
                <a:gridCol w="3619500">
                  <a:extLst>
                    <a:ext uri="{9D8B030D-6E8A-4147-A177-3AD203B41FA5}">
                      <a16:colId xmlns="" xmlns:a16="http://schemas.microsoft.com/office/drawing/2014/main" val="20000"/>
                    </a:ext>
                  </a:extLst>
                </a:gridCol>
                <a:gridCol w="3619500">
                  <a:extLst>
                    <a:ext uri="{9D8B030D-6E8A-4147-A177-3AD203B41FA5}">
                      <a16:colId xmlns="" xmlns:a16="http://schemas.microsoft.com/office/drawing/2014/main" val="20001"/>
                    </a:ext>
                  </a:extLst>
                </a:gridCol>
              </a:tblGrid>
              <a:tr h="370840">
                <a:tc>
                  <a:txBody>
                    <a:bodyPr/>
                    <a:lstStyle/>
                    <a:p>
                      <a:pPr algn="l"/>
                      <a:r>
                        <a:rPr lang="fr-FR" dirty="0">
                          <a:solidFill>
                            <a:srgbClr val="FFFFFF"/>
                          </a:solidFill>
                        </a:rPr>
                        <a:t>Domaines disciplinaires</a:t>
                      </a:r>
                    </a:p>
                  </a:txBody>
                  <a:tcPr marL="47625" marR="47625" marT="38100" marB="38100" anchor="ctr"/>
                </a:tc>
                <a:tc>
                  <a:txBody>
                    <a:bodyPr/>
                    <a:lstStyle/>
                    <a:p>
                      <a:pPr algn="l"/>
                      <a:r>
                        <a:rPr lang="fr-FR" dirty="0">
                          <a:solidFill>
                            <a:srgbClr val="FFFFFF"/>
                          </a:solidFill>
                        </a:rPr>
                        <a:t>Durée hebdomadaire moyenne</a:t>
                      </a:r>
                    </a:p>
                  </a:txBody>
                  <a:tcPr marL="47625" marR="47625" marT="38100" marB="38100" anchor="ctr"/>
                </a:tc>
                <a:extLst>
                  <a:ext uri="{0D108BD9-81ED-4DB2-BD59-A6C34878D82A}">
                    <a16:rowId xmlns="" xmlns:a16="http://schemas.microsoft.com/office/drawing/2014/main" val="10000"/>
                  </a:ext>
                </a:extLst>
              </a:tr>
              <a:tr h="370840">
                <a:tc>
                  <a:txBody>
                    <a:bodyPr/>
                    <a:lstStyle/>
                    <a:p>
                      <a:pPr algn="ctr"/>
                      <a:r>
                        <a:rPr lang="fr-FR" dirty="0"/>
                        <a:t>Français</a:t>
                      </a:r>
                    </a:p>
                  </a:txBody>
                  <a:tcPr marL="47625" marR="47625" marT="19050" marB="19050" anchor="ctr"/>
                </a:tc>
                <a:tc>
                  <a:txBody>
                    <a:bodyPr/>
                    <a:lstStyle/>
                    <a:p>
                      <a:pPr algn="ctr"/>
                      <a:r>
                        <a:rPr lang="fr-FR" dirty="0"/>
                        <a:t>10 h</a:t>
                      </a:r>
                    </a:p>
                  </a:txBody>
                  <a:tcPr marL="47625" marR="47625" marT="19050" marB="19050" anchor="ctr"/>
                </a:tc>
                <a:extLst>
                  <a:ext uri="{0D108BD9-81ED-4DB2-BD59-A6C34878D82A}">
                    <a16:rowId xmlns="" xmlns:a16="http://schemas.microsoft.com/office/drawing/2014/main" val="10001"/>
                  </a:ext>
                </a:extLst>
              </a:tr>
              <a:tr h="370840">
                <a:tc>
                  <a:txBody>
                    <a:bodyPr/>
                    <a:lstStyle/>
                    <a:p>
                      <a:pPr algn="ctr"/>
                      <a:r>
                        <a:rPr lang="fr-FR"/>
                        <a:t>Mathématiques</a:t>
                      </a:r>
                    </a:p>
                  </a:txBody>
                  <a:tcPr marL="47625" marR="47625" marT="19050" marB="19050" anchor="ctr"/>
                </a:tc>
                <a:tc>
                  <a:txBody>
                    <a:bodyPr/>
                    <a:lstStyle/>
                    <a:p>
                      <a:pPr algn="ctr"/>
                      <a:r>
                        <a:rPr lang="fr-FR" dirty="0"/>
                        <a:t>5 h</a:t>
                      </a:r>
                    </a:p>
                  </a:txBody>
                  <a:tcPr marL="47625" marR="47625" marT="19050" marB="19050" anchor="ctr"/>
                </a:tc>
                <a:extLst>
                  <a:ext uri="{0D108BD9-81ED-4DB2-BD59-A6C34878D82A}">
                    <a16:rowId xmlns="" xmlns:a16="http://schemas.microsoft.com/office/drawing/2014/main" val="10002"/>
                  </a:ext>
                </a:extLst>
              </a:tr>
              <a:tr h="370840">
                <a:tc>
                  <a:txBody>
                    <a:bodyPr/>
                    <a:lstStyle/>
                    <a:p>
                      <a:pPr algn="ctr"/>
                      <a:r>
                        <a:rPr lang="fr-FR" dirty="0"/>
                        <a:t>Langues vivantes (étrangères ou régionales)</a:t>
                      </a:r>
                    </a:p>
                  </a:txBody>
                  <a:tcPr marL="47625" marR="47625" marT="19050" marB="19050" anchor="ctr"/>
                </a:tc>
                <a:tc>
                  <a:txBody>
                    <a:bodyPr/>
                    <a:lstStyle/>
                    <a:p>
                      <a:pPr algn="ctr"/>
                      <a:r>
                        <a:rPr lang="fr-FR"/>
                        <a:t>1h30</a:t>
                      </a:r>
                    </a:p>
                  </a:txBody>
                  <a:tcPr marL="47625" marR="47625" marT="19050" marB="19050" anchor="ctr"/>
                </a:tc>
                <a:extLst>
                  <a:ext uri="{0D108BD9-81ED-4DB2-BD59-A6C34878D82A}">
                    <a16:rowId xmlns="" xmlns:a16="http://schemas.microsoft.com/office/drawing/2014/main" val="10003"/>
                  </a:ext>
                </a:extLst>
              </a:tr>
              <a:tr h="370840">
                <a:tc>
                  <a:txBody>
                    <a:bodyPr/>
                    <a:lstStyle/>
                    <a:p>
                      <a:pPr algn="ctr"/>
                      <a:r>
                        <a:rPr lang="fr-FR"/>
                        <a:t>EPS</a:t>
                      </a:r>
                    </a:p>
                  </a:txBody>
                  <a:tcPr marL="47625" marR="47625" marT="19050" marB="19050" anchor="ctr"/>
                </a:tc>
                <a:tc>
                  <a:txBody>
                    <a:bodyPr/>
                    <a:lstStyle/>
                    <a:p>
                      <a:pPr algn="ctr"/>
                      <a:r>
                        <a:rPr lang="fr-FR" dirty="0"/>
                        <a:t>3h</a:t>
                      </a:r>
                    </a:p>
                  </a:txBody>
                  <a:tcPr marL="47625" marR="47625" marT="19050" marB="19050" anchor="ctr"/>
                </a:tc>
                <a:extLst>
                  <a:ext uri="{0D108BD9-81ED-4DB2-BD59-A6C34878D82A}">
                    <a16:rowId xmlns="" xmlns:a16="http://schemas.microsoft.com/office/drawing/2014/main" val="10004"/>
                  </a:ext>
                </a:extLst>
              </a:tr>
              <a:tr h="370840">
                <a:tc>
                  <a:txBody>
                    <a:bodyPr/>
                    <a:lstStyle/>
                    <a:p>
                      <a:pPr algn="ctr"/>
                      <a:r>
                        <a:rPr lang="fr-FR"/>
                        <a:t>Enseignements artistiques</a:t>
                      </a:r>
                    </a:p>
                  </a:txBody>
                  <a:tcPr marL="47625" marR="47625" marT="19050" marB="19050" anchor="ctr"/>
                </a:tc>
                <a:tc>
                  <a:txBody>
                    <a:bodyPr/>
                    <a:lstStyle/>
                    <a:p>
                      <a:pPr algn="ctr"/>
                      <a:r>
                        <a:rPr lang="fr-FR" dirty="0"/>
                        <a:t>2h</a:t>
                      </a:r>
                    </a:p>
                  </a:txBody>
                  <a:tcPr marL="47625" marR="47625" marT="19050" marB="19050" anchor="ctr"/>
                </a:tc>
                <a:extLst>
                  <a:ext uri="{0D108BD9-81ED-4DB2-BD59-A6C34878D82A}">
                    <a16:rowId xmlns="" xmlns:a16="http://schemas.microsoft.com/office/drawing/2014/main" val="10005"/>
                  </a:ext>
                </a:extLst>
              </a:tr>
              <a:tr h="370840">
                <a:tc>
                  <a:txBody>
                    <a:bodyPr/>
                    <a:lstStyle/>
                    <a:p>
                      <a:pPr algn="ctr"/>
                      <a:r>
                        <a:rPr lang="fr-FR"/>
                        <a:t>Questionner le monde / EMC**</a:t>
                      </a:r>
                    </a:p>
                  </a:txBody>
                  <a:tcPr marL="47625" marR="47625" marT="19050" marB="19050" anchor="ctr"/>
                </a:tc>
                <a:tc>
                  <a:txBody>
                    <a:bodyPr/>
                    <a:lstStyle/>
                    <a:p>
                      <a:pPr algn="ctr"/>
                      <a:r>
                        <a:rPr lang="fr-FR" dirty="0"/>
                        <a:t>2h30</a:t>
                      </a:r>
                    </a:p>
                  </a:txBody>
                  <a:tcPr marL="47625" marR="47625" marT="19050" marB="19050" anchor="ctr"/>
                </a:tc>
                <a:extLst>
                  <a:ext uri="{0D108BD9-81ED-4DB2-BD59-A6C34878D82A}">
                    <a16:rowId xmlns="" xmlns:a16="http://schemas.microsoft.com/office/drawing/2014/main" val="10006"/>
                  </a:ext>
                </a:extLst>
              </a:tr>
              <a:tr h="370840">
                <a:tc>
                  <a:txBody>
                    <a:bodyPr/>
                    <a:lstStyle/>
                    <a:p>
                      <a:pPr algn="ctr"/>
                      <a:r>
                        <a:rPr lang="fr-FR" dirty="0"/>
                        <a:t>Total</a:t>
                      </a:r>
                    </a:p>
                  </a:txBody>
                  <a:tcPr marL="47625" marR="47625" marT="19050" marB="19050" anchor="ctr"/>
                </a:tc>
                <a:tc>
                  <a:txBody>
                    <a:bodyPr/>
                    <a:lstStyle/>
                    <a:p>
                      <a:pPr algn="ctr"/>
                      <a:r>
                        <a:rPr lang="fr-FR" dirty="0"/>
                        <a:t>24h*</a:t>
                      </a:r>
                    </a:p>
                  </a:txBody>
                  <a:tcPr marL="47625" marR="47625" marT="19050" marB="19050" anchor="ctr"/>
                </a:tc>
                <a:extLst>
                  <a:ext uri="{0D108BD9-81ED-4DB2-BD59-A6C34878D82A}">
                    <a16:rowId xmlns="" xmlns:a16="http://schemas.microsoft.com/office/drawing/2014/main" val="10007"/>
                  </a:ext>
                </a:extLst>
              </a:tr>
            </a:tbl>
          </a:graphicData>
        </a:graphic>
      </p:graphicFrame>
      <p:sp>
        <p:nvSpPr>
          <p:cNvPr id="5" name="ZoneTexte 4"/>
          <p:cNvSpPr txBox="1"/>
          <p:nvPr/>
        </p:nvSpPr>
        <p:spPr>
          <a:xfrm>
            <a:off x="222247" y="958171"/>
            <a:ext cx="8830722" cy="461665"/>
          </a:xfrm>
          <a:prstGeom prst="rect">
            <a:avLst/>
          </a:prstGeom>
          <a:noFill/>
        </p:spPr>
        <p:txBody>
          <a:bodyPr wrap="square" rtlCol="0">
            <a:spAutoFit/>
          </a:bodyPr>
          <a:lstStyle/>
          <a:p>
            <a:r>
              <a:rPr lang="fr-FR" sz="2400" b="1" dirty="0"/>
              <a:t>Cycle des apprentissages fondamentaux (CP-CE1- CE2)</a:t>
            </a:r>
            <a:endParaRPr lang="fr-FR" sz="2400" dirty="0"/>
          </a:p>
        </p:txBody>
      </p:sp>
      <p:sp>
        <p:nvSpPr>
          <p:cNvPr id="8" name="Rectangle 7"/>
          <p:cNvSpPr/>
          <p:nvPr/>
        </p:nvSpPr>
        <p:spPr>
          <a:xfrm>
            <a:off x="313277" y="5199641"/>
            <a:ext cx="8688322" cy="1477328"/>
          </a:xfrm>
          <a:prstGeom prst="rect">
            <a:avLst/>
          </a:prstGeom>
        </p:spPr>
        <p:txBody>
          <a:bodyPr wrap="square">
            <a:spAutoFit/>
          </a:bodyPr>
          <a:lstStyle/>
          <a:p>
            <a:r>
              <a:rPr lang="fr-FR" i="1" dirty="0"/>
              <a:t>* 10 heures hebdomadaires sont consacrées à des activités quotidiennes d'oral, de lecture et d'écriture qui prennent appui sur l'ensemble des champs disciplinaires.</a:t>
            </a:r>
            <a:endParaRPr lang="fr-FR" dirty="0"/>
          </a:p>
          <a:p>
            <a:r>
              <a:rPr lang="fr-FR" i="1" dirty="0"/>
              <a:t>**  Enseignement moral et civique : 36 heures annuelles, soit 1 heure hebdomadaire dont 0 h 30 est consacrée à des situations pratiques favorisant l'expression orale.</a:t>
            </a:r>
            <a:endParaRPr lang="fr-FR" dirty="0"/>
          </a:p>
        </p:txBody>
      </p:sp>
    </p:spTree>
    <p:extLst>
      <p:ext uri="{BB962C8B-B14F-4D97-AF65-F5344CB8AC3E}">
        <p14:creationId xmlns:p14="http://schemas.microsoft.com/office/powerpoint/2010/main" val="1849094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0" y="0"/>
            <a:ext cx="9144000" cy="790945"/>
          </a:xfrm>
        </p:spPr>
        <p:txBody>
          <a:bodyPr>
            <a:normAutofit fontScale="90000"/>
          </a:bodyPr>
          <a:lstStyle/>
          <a:p>
            <a:r>
              <a:rPr lang="fr-FR" dirty="0"/>
              <a:t>Les domaines disciplinaires</a:t>
            </a:r>
          </a:p>
        </p:txBody>
      </p:sp>
      <p:sp>
        <p:nvSpPr>
          <p:cNvPr id="5" name="ZoneTexte 4"/>
          <p:cNvSpPr txBox="1"/>
          <p:nvPr/>
        </p:nvSpPr>
        <p:spPr>
          <a:xfrm>
            <a:off x="294603" y="983589"/>
            <a:ext cx="6786610" cy="461665"/>
          </a:xfrm>
          <a:prstGeom prst="rect">
            <a:avLst/>
          </a:prstGeom>
          <a:noFill/>
        </p:spPr>
        <p:txBody>
          <a:bodyPr wrap="square" rtlCol="0">
            <a:spAutoFit/>
          </a:bodyPr>
          <a:lstStyle/>
          <a:p>
            <a:r>
              <a:rPr lang="fr-FR" sz="2400" b="1" dirty="0"/>
              <a:t>Cycle de consolidation (CM1-CM2 et 6ème)</a:t>
            </a:r>
            <a:endParaRPr lang="fr-FR" sz="2400" dirty="0"/>
          </a:p>
        </p:txBody>
      </p:sp>
      <p:graphicFrame>
        <p:nvGraphicFramePr>
          <p:cNvPr id="6" name="Espace réservé du contenu 3"/>
          <p:cNvGraphicFramePr>
            <a:graphicFrameLocks noGrp="1"/>
          </p:cNvGraphicFramePr>
          <p:nvPr>
            <p:ph idx="1"/>
            <p:extLst>
              <p:ext uri="{D42A27DB-BD31-4B8C-83A1-F6EECF244321}">
                <p14:modId xmlns:p14="http://schemas.microsoft.com/office/powerpoint/2010/main" val="3856048827"/>
              </p:ext>
            </p:extLst>
          </p:nvPr>
        </p:nvGraphicFramePr>
        <p:xfrm>
          <a:off x="1092168" y="1609725"/>
          <a:ext cx="7239000" cy="3337560"/>
        </p:xfrm>
        <a:graphic>
          <a:graphicData uri="http://schemas.openxmlformats.org/drawingml/2006/table">
            <a:tbl>
              <a:tblPr firstRow="1" bandRow="1">
                <a:tableStyleId>{5C22544A-7EE6-4342-B048-85BDC9FD1C3A}</a:tableStyleId>
              </a:tblPr>
              <a:tblGrid>
                <a:gridCol w="3619500">
                  <a:extLst>
                    <a:ext uri="{9D8B030D-6E8A-4147-A177-3AD203B41FA5}">
                      <a16:colId xmlns="" xmlns:a16="http://schemas.microsoft.com/office/drawing/2014/main" val="20000"/>
                    </a:ext>
                  </a:extLst>
                </a:gridCol>
                <a:gridCol w="3619500">
                  <a:extLst>
                    <a:ext uri="{9D8B030D-6E8A-4147-A177-3AD203B41FA5}">
                      <a16:colId xmlns="" xmlns:a16="http://schemas.microsoft.com/office/drawing/2014/main" val="20001"/>
                    </a:ext>
                  </a:extLst>
                </a:gridCol>
              </a:tblGrid>
              <a:tr h="370840">
                <a:tc>
                  <a:txBody>
                    <a:bodyPr/>
                    <a:lstStyle/>
                    <a:p>
                      <a:pPr algn="l"/>
                      <a:r>
                        <a:rPr lang="fr-FR">
                          <a:solidFill>
                            <a:srgbClr val="FFFFFF"/>
                          </a:solidFill>
                        </a:rPr>
                        <a:t>Domaines disciplinaires</a:t>
                      </a:r>
                    </a:p>
                  </a:txBody>
                  <a:tcPr marL="47625" marR="47625" marT="38100" marB="38100" anchor="ctr"/>
                </a:tc>
                <a:tc>
                  <a:txBody>
                    <a:bodyPr/>
                    <a:lstStyle/>
                    <a:p>
                      <a:pPr algn="l"/>
                      <a:r>
                        <a:rPr lang="fr-FR">
                          <a:solidFill>
                            <a:srgbClr val="FFFFFF"/>
                          </a:solidFill>
                        </a:rPr>
                        <a:t>Durée hebdomadaire moyenne</a:t>
                      </a:r>
                    </a:p>
                  </a:txBody>
                  <a:tcPr marL="47625" marR="47625" marT="38100" marB="38100" anchor="ctr"/>
                </a:tc>
                <a:extLst>
                  <a:ext uri="{0D108BD9-81ED-4DB2-BD59-A6C34878D82A}">
                    <a16:rowId xmlns="" xmlns:a16="http://schemas.microsoft.com/office/drawing/2014/main" val="10000"/>
                  </a:ext>
                </a:extLst>
              </a:tr>
              <a:tr h="370840">
                <a:tc>
                  <a:txBody>
                    <a:bodyPr/>
                    <a:lstStyle/>
                    <a:p>
                      <a:pPr algn="ctr"/>
                      <a:r>
                        <a:rPr lang="fr-FR" dirty="0"/>
                        <a:t>Français</a:t>
                      </a:r>
                    </a:p>
                  </a:txBody>
                  <a:tcPr marL="47625" marR="47625" marT="19050" marB="19050" anchor="ctr"/>
                </a:tc>
                <a:tc>
                  <a:txBody>
                    <a:bodyPr/>
                    <a:lstStyle/>
                    <a:p>
                      <a:pPr algn="ctr"/>
                      <a:r>
                        <a:rPr lang="fr-FR"/>
                        <a:t>8h</a:t>
                      </a:r>
                    </a:p>
                  </a:txBody>
                  <a:tcPr marL="47625" marR="47625" marT="19050" marB="19050" anchor="ctr"/>
                </a:tc>
                <a:extLst>
                  <a:ext uri="{0D108BD9-81ED-4DB2-BD59-A6C34878D82A}">
                    <a16:rowId xmlns="" xmlns:a16="http://schemas.microsoft.com/office/drawing/2014/main" val="10001"/>
                  </a:ext>
                </a:extLst>
              </a:tr>
              <a:tr h="370840">
                <a:tc>
                  <a:txBody>
                    <a:bodyPr/>
                    <a:lstStyle/>
                    <a:p>
                      <a:pPr algn="ctr"/>
                      <a:r>
                        <a:rPr lang="fr-FR"/>
                        <a:t>Mathématiques</a:t>
                      </a:r>
                    </a:p>
                  </a:txBody>
                  <a:tcPr marL="47625" marR="47625" marT="19050" marB="19050" anchor="ctr"/>
                </a:tc>
                <a:tc>
                  <a:txBody>
                    <a:bodyPr/>
                    <a:lstStyle/>
                    <a:p>
                      <a:pPr algn="ctr"/>
                      <a:r>
                        <a:rPr lang="fr-FR" dirty="0"/>
                        <a:t>5h</a:t>
                      </a:r>
                    </a:p>
                  </a:txBody>
                  <a:tcPr marL="47625" marR="47625" marT="19050" marB="19050" anchor="ctr"/>
                </a:tc>
                <a:extLst>
                  <a:ext uri="{0D108BD9-81ED-4DB2-BD59-A6C34878D82A}">
                    <a16:rowId xmlns="" xmlns:a16="http://schemas.microsoft.com/office/drawing/2014/main" val="10002"/>
                  </a:ext>
                </a:extLst>
              </a:tr>
              <a:tr h="370840">
                <a:tc>
                  <a:txBody>
                    <a:bodyPr/>
                    <a:lstStyle/>
                    <a:p>
                      <a:pPr algn="ctr"/>
                      <a:r>
                        <a:rPr lang="fr-FR"/>
                        <a:t>Langues vivantes</a:t>
                      </a:r>
                    </a:p>
                  </a:txBody>
                  <a:tcPr marL="47625" marR="47625" marT="19050" marB="19050" anchor="ctr"/>
                </a:tc>
                <a:tc>
                  <a:txBody>
                    <a:bodyPr/>
                    <a:lstStyle/>
                    <a:p>
                      <a:pPr algn="ctr"/>
                      <a:r>
                        <a:rPr lang="fr-FR"/>
                        <a:t>1h30</a:t>
                      </a:r>
                    </a:p>
                  </a:txBody>
                  <a:tcPr marL="47625" marR="47625" marT="19050" marB="19050" anchor="ctr"/>
                </a:tc>
                <a:extLst>
                  <a:ext uri="{0D108BD9-81ED-4DB2-BD59-A6C34878D82A}">
                    <a16:rowId xmlns="" xmlns:a16="http://schemas.microsoft.com/office/drawing/2014/main" val="10003"/>
                  </a:ext>
                </a:extLst>
              </a:tr>
              <a:tr h="370840">
                <a:tc>
                  <a:txBody>
                    <a:bodyPr/>
                    <a:lstStyle/>
                    <a:p>
                      <a:pPr algn="ctr"/>
                      <a:r>
                        <a:rPr lang="fr-FR"/>
                        <a:t>EPS</a:t>
                      </a:r>
                    </a:p>
                  </a:txBody>
                  <a:tcPr marL="47625" marR="47625" marT="19050" marB="19050" anchor="ctr"/>
                </a:tc>
                <a:tc>
                  <a:txBody>
                    <a:bodyPr/>
                    <a:lstStyle/>
                    <a:p>
                      <a:pPr algn="ctr"/>
                      <a:r>
                        <a:rPr lang="fr-FR"/>
                        <a:t>3h</a:t>
                      </a:r>
                    </a:p>
                  </a:txBody>
                  <a:tcPr marL="47625" marR="47625" marT="19050" marB="19050" anchor="ctr"/>
                </a:tc>
                <a:extLst>
                  <a:ext uri="{0D108BD9-81ED-4DB2-BD59-A6C34878D82A}">
                    <a16:rowId xmlns="" xmlns:a16="http://schemas.microsoft.com/office/drawing/2014/main" val="10004"/>
                  </a:ext>
                </a:extLst>
              </a:tr>
              <a:tr h="370840">
                <a:tc>
                  <a:txBody>
                    <a:bodyPr/>
                    <a:lstStyle/>
                    <a:p>
                      <a:pPr algn="ctr"/>
                      <a:r>
                        <a:rPr lang="fr-FR"/>
                        <a:t>Sciences et technologie</a:t>
                      </a:r>
                    </a:p>
                  </a:txBody>
                  <a:tcPr marL="47625" marR="47625" marT="19050" marB="19050" anchor="ctr"/>
                </a:tc>
                <a:tc>
                  <a:txBody>
                    <a:bodyPr/>
                    <a:lstStyle/>
                    <a:p>
                      <a:pPr algn="ctr"/>
                      <a:r>
                        <a:rPr lang="fr-FR"/>
                        <a:t>2h</a:t>
                      </a:r>
                    </a:p>
                  </a:txBody>
                  <a:tcPr marL="47625" marR="47625" marT="19050" marB="19050" anchor="ctr"/>
                </a:tc>
                <a:extLst>
                  <a:ext uri="{0D108BD9-81ED-4DB2-BD59-A6C34878D82A}">
                    <a16:rowId xmlns="" xmlns:a16="http://schemas.microsoft.com/office/drawing/2014/main" val="10005"/>
                  </a:ext>
                </a:extLst>
              </a:tr>
              <a:tr h="370840">
                <a:tc>
                  <a:txBody>
                    <a:bodyPr/>
                    <a:lstStyle/>
                    <a:p>
                      <a:pPr algn="ctr"/>
                      <a:r>
                        <a:rPr lang="fr-FR"/>
                        <a:t>Enseignements artistiques</a:t>
                      </a:r>
                    </a:p>
                  </a:txBody>
                  <a:tcPr marL="47625" marR="47625" marT="19050" marB="19050" anchor="ctr"/>
                </a:tc>
                <a:tc>
                  <a:txBody>
                    <a:bodyPr/>
                    <a:lstStyle/>
                    <a:p>
                      <a:pPr algn="ctr"/>
                      <a:r>
                        <a:rPr lang="fr-FR"/>
                        <a:t>2h</a:t>
                      </a:r>
                    </a:p>
                  </a:txBody>
                  <a:tcPr marL="47625" marR="47625" marT="19050" marB="19050" anchor="ctr"/>
                </a:tc>
                <a:extLst>
                  <a:ext uri="{0D108BD9-81ED-4DB2-BD59-A6C34878D82A}">
                    <a16:rowId xmlns="" xmlns:a16="http://schemas.microsoft.com/office/drawing/2014/main" val="10006"/>
                  </a:ext>
                </a:extLst>
              </a:tr>
              <a:tr h="370840">
                <a:tc>
                  <a:txBody>
                    <a:bodyPr/>
                    <a:lstStyle/>
                    <a:p>
                      <a:pPr algn="ctr"/>
                      <a:r>
                        <a:rPr lang="fr-FR"/>
                        <a:t>Histoire et géographie  / EMC**</a:t>
                      </a:r>
                    </a:p>
                  </a:txBody>
                  <a:tcPr marL="47625" marR="47625" marT="19050" marB="19050" anchor="ctr"/>
                </a:tc>
                <a:tc>
                  <a:txBody>
                    <a:bodyPr/>
                    <a:lstStyle/>
                    <a:p>
                      <a:pPr algn="ctr"/>
                      <a:r>
                        <a:rPr lang="fr-FR"/>
                        <a:t>2h30</a:t>
                      </a:r>
                    </a:p>
                  </a:txBody>
                  <a:tcPr marL="47625" marR="47625" marT="19050" marB="19050" anchor="ctr"/>
                </a:tc>
                <a:extLst>
                  <a:ext uri="{0D108BD9-81ED-4DB2-BD59-A6C34878D82A}">
                    <a16:rowId xmlns="" xmlns:a16="http://schemas.microsoft.com/office/drawing/2014/main" val="10007"/>
                  </a:ext>
                </a:extLst>
              </a:tr>
              <a:tr h="370840">
                <a:tc>
                  <a:txBody>
                    <a:bodyPr/>
                    <a:lstStyle/>
                    <a:p>
                      <a:pPr algn="ctr"/>
                      <a:r>
                        <a:rPr lang="fr-FR"/>
                        <a:t>Total</a:t>
                      </a:r>
                    </a:p>
                  </a:txBody>
                  <a:tcPr marL="47625" marR="47625" marT="19050" marB="19050" anchor="ctr"/>
                </a:tc>
                <a:tc>
                  <a:txBody>
                    <a:bodyPr/>
                    <a:lstStyle/>
                    <a:p>
                      <a:pPr algn="ctr"/>
                      <a:r>
                        <a:rPr lang="fr-FR" dirty="0"/>
                        <a:t>24h*</a:t>
                      </a:r>
                    </a:p>
                  </a:txBody>
                  <a:tcPr marL="47625" marR="47625" marT="19050" marB="19050" anchor="ctr"/>
                </a:tc>
                <a:extLst>
                  <a:ext uri="{0D108BD9-81ED-4DB2-BD59-A6C34878D82A}">
                    <a16:rowId xmlns="" xmlns:a16="http://schemas.microsoft.com/office/drawing/2014/main" val="10008"/>
                  </a:ext>
                </a:extLst>
              </a:tr>
            </a:tbl>
          </a:graphicData>
        </a:graphic>
      </p:graphicFrame>
      <p:sp>
        <p:nvSpPr>
          <p:cNvPr id="7" name="ZoneTexte 6"/>
          <p:cNvSpPr txBox="1"/>
          <p:nvPr/>
        </p:nvSpPr>
        <p:spPr>
          <a:xfrm>
            <a:off x="500033" y="5237582"/>
            <a:ext cx="8352161" cy="1600438"/>
          </a:xfrm>
          <a:prstGeom prst="rect">
            <a:avLst/>
          </a:prstGeom>
          <a:noFill/>
        </p:spPr>
        <p:txBody>
          <a:bodyPr wrap="square" rtlCol="0">
            <a:spAutoFit/>
          </a:bodyPr>
          <a:lstStyle/>
          <a:p>
            <a:r>
              <a:rPr lang="fr-FR" sz="1600" i="1" dirty="0"/>
              <a:t>* 12 heures hebdomadaires sont consacrées à des activités quotidiennes d'oral, de lecture et d'écriture qui prennent appui sur l'ensemble des champs disciplinaires.</a:t>
            </a:r>
            <a:endParaRPr lang="fr-FR" sz="1600" dirty="0"/>
          </a:p>
          <a:p>
            <a:endParaRPr lang="fr-FR" sz="1600" i="1" dirty="0"/>
          </a:p>
          <a:p>
            <a:r>
              <a:rPr lang="fr-FR" sz="1600" i="1" dirty="0"/>
              <a:t>** Enseignement moral et civique : 36 heures annuelles, soit 1 heure hebdomadaire dont 0 h 30 est consacrée à des situations pratiques favorisant l'expression orale.</a:t>
            </a:r>
            <a:endParaRPr lang="fr-FR" sz="1600" dirty="0"/>
          </a:p>
          <a:p>
            <a:endParaRPr lang="fr-FR" dirty="0"/>
          </a:p>
        </p:txBody>
      </p:sp>
    </p:spTree>
    <p:extLst>
      <p:ext uri="{BB962C8B-B14F-4D97-AF65-F5344CB8AC3E}">
        <p14:creationId xmlns:p14="http://schemas.microsoft.com/office/powerpoint/2010/main" val="3226553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E796B0B-C0FC-3E4B-94A5-32C735702DB9}"/>
              </a:ext>
            </a:extLst>
          </p:cNvPr>
          <p:cNvSpPr/>
          <p:nvPr/>
        </p:nvSpPr>
        <p:spPr>
          <a:xfrm>
            <a:off x="318498" y="1166843"/>
            <a:ext cx="8476180" cy="5047536"/>
          </a:xfrm>
          <a:prstGeom prst="rect">
            <a:avLst/>
          </a:prstGeom>
        </p:spPr>
        <p:txBody>
          <a:bodyPr wrap="square">
            <a:spAutoFit/>
          </a:bodyPr>
          <a:lstStyle/>
          <a:p>
            <a:pPr algn="just"/>
            <a:r>
              <a:rPr lang="fr-FR" sz="2300" b="1" dirty="0"/>
              <a:t>L'enseignement élémentaire</a:t>
            </a:r>
          </a:p>
          <a:p>
            <a:pPr algn="just"/>
            <a:endParaRPr lang="fr-FR" sz="2300" b="1" dirty="0"/>
          </a:p>
          <a:p>
            <a:pPr algn="just"/>
            <a:r>
              <a:rPr lang="fr-FR" sz="2300" dirty="0">
                <a:solidFill>
                  <a:schemeClr val="accent6">
                    <a:lumMod val="60000"/>
                    <a:lumOff val="40000"/>
                  </a:schemeClr>
                </a:solidFill>
              </a:rPr>
              <a:t>La maîtrise de la langue française et des premiers éléments de mathématiques sont les objectifs prioritaires de l’école élémentaire pour permettre aux élèves d’accéder aux outils fondamentaux de la connaissance.</a:t>
            </a:r>
          </a:p>
          <a:p>
            <a:pPr algn="just"/>
            <a:endParaRPr lang="fr-FR" sz="2300" dirty="0"/>
          </a:p>
          <a:p>
            <a:pPr algn="just"/>
            <a:r>
              <a:rPr lang="fr-FR" sz="2300" dirty="0"/>
              <a:t>Dès le CP, les élèves découvrent l'apprentissage d'une langue vivante (étrangère ou régionale). </a:t>
            </a:r>
          </a:p>
          <a:p>
            <a:pPr algn="just"/>
            <a:endParaRPr lang="fr-FR" sz="2300" dirty="0"/>
          </a:p>
          <a:p>
            <a:pPr algn="just"/>
            <a:r>
              <a:rPr lang="fr-FR" sz="2300" dirty="0"/>
              <a:t>Au cycle 2, le programme prévoit des enseignements pour questionner le monde, des enseignements artistiques (arts plastiques et éducation musicale), une éducation physique et sportive et un enseignement moral et civique.</a:t>
            </a:r>
          </a:p>
        </p:txBody>
      </p:sp>
      <p:sp>
        <p:nvSpPr>
          <p:cNvPr id="5" name="Titre 2">
            <a:extLst>
              <a:ext uri="{FF2B5EF4-FFF2-40B4-BE49-F238E27FC236}">
                <a16:creationId xmlns="" xmlns:a16="http://schemas.microsoft.com/office/drawing/2014/main" id="{F68D0032-5BDA-4743-AE72-DE4860BF2C1E}"/>
              </a:ext>
            </a:extLst>
          </p:cNvPr>
          <p:cNvSpPr>
            <a:spLocks noGrp="1"/>
          </p:cNvSpPr>
          <p:nvPr>
            <p:ph type="title"/>
          </p:nvPr>
        </p:nvSpPr>
        <p:spPr>
          <a:xfrm>
            <a:off x="0" y="0"/>
            <a:ext cx="9144000" cy="790945"/>
          </a:xfrm>
        </p:spPr>
        <p:txBody>
          <a:bodyPr>
            <a:normAutofit fontScale="90000"/>
          </a:bodyPr>
          <a:lstStyle/>
          <a:p>
            <a:r>
              <a:rPr lang="fr-FR" dirty="0"/>
              <a:t>Les domaines disciplinaires</a:t>
            </a:r>
          </a:p>
        </p:txBody>
      </p:sp>
    </p:spTree>
    <p:extLst>
      <p:ext uri="{BB962C8B-B14F-4D97-AF65-F5344CB8AC3E}">
        <p14:creationId xmlns:p14="http://schemas.microsoft.com/office/powerpoint/2010/main" val="343691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a:extLst>
              <a:ext uri="{FF2B5EF4-FFF2-40B4-BE49-F238E27FC236}">
                <a16:creationId xmlns="" xmlns:a16="http://schemas.microsoft.com/office/drawing/2014/main" id="{B47B8873-DDF7-E24F-A6E2-1853F42D665C}"/>
              </a:ext>
            </a:extLst>
          </p:cNvPr>
          <p:cNvSpPr>
            <a:spLocks noGrp="1"/>
          </p:cNvSpPr>
          <p:nvPr>
            <p:ph type="title"/>
          </p:nvPr>
        </p:nvSpPr>
        <p:spPr>
          <a:xfrm>
            <a:off x="0" y="0"/>
            <a:ext cx="9144000" cy="790945"/>
          </a:xfrm>
        </p:spPr>
        <p:txBody>
          <a:bodyPr>
            <a:normAutofit fontScale="90000"/>
          </a:bodyPr>
          <a:lstStyle/>
          <a:p>
            <a:r>
              <a:rPr lang="fr-FR" dirty="0"/>
              <a:t>Les domaines disciplinaires</a:t>
            </a:r>
          </a:p>
        </p:txBody>
      </p:sp>
      <p:sp>
        <p:nvSpPr>
          <p:cNvPr id="6" name="Rectangle 5">
            <a:extLst>
              <a:ext uri="{FF2B5EF4-FFF2-40B4-BE49-F238E27FC236}">
                <a16:creationId xmlns="" xmlns:a16="http://schemas.microsoft.com/office/drawing/2014/main" id="{84173DAB-C832-B244-AC10-94FF5FFD1B4C}"/>
              </a:ext>
            </a:extLst>
          </p:cNvPr>
          <p:cNvSpPr/>
          <p:nvPr/>
        </p:nvSpPr>
        <p:spPr>
          <a:xfrm>
            <a:off x="416103" y="1381793"/>
            <a:ext cx="8501865" cy="3277820"/>
          </a:xfrm>
          <a:prstGeom prst="rect">
            <a:avLst/>
          </a:prstGeom>
        </p:spPr>
        <p:txBody>
          <a:bodyPr wrap="square">
            <a:spAutoFit/>
          </a:bodyPr>
          <a:lstStyle/>
          <a:p>
            <a:pPr algn="just"/>
            <a:r>
              <a:rPr lang="fr-FR" sz="2300" dirty="0"/>
              <a:t>Au cycle 3, les élèves consolident leurs apprentissages dans ces domaines, découvrent les sciences et la technologie, l'histoire et la géographie, l'histoire des arts.</a:t>
            </a:r>
          </a:p>
          <a:p>
            <a:pPr algn="just"/>
            <a:endParaRPr lang="fr-FR" sz="2300" dirty="0"/>
          </a:p>
          <a:p>
            <a:pPr algn="just"/>
            <a:r>
              <a:rPr lang="fr-FR" sz="2300" b="1" dirty="0"/>
              <a:t>L'école prend en compte la pluralité et la diversité des aptitudes de chaque élève. </a:t>
            </a:r>
            <a:r>
              <a:rPr lang="fr-FR" sz="2300" dirty="0"/>
              <a:t>À côté du raisonnement et de la réflexion intellectuelle, le sens de l'observation, le goût de l'expérimentation, la sensibilité, les capacités motrices et l'imagination créatrice sont développées.</a:t>
            </a:r>
          </a:p>
        </p:txBody>
      </p:sp>
    </p:spTree>
    <p:extLst>
      <p:ext uri="{BB962C8B-B14F-4D97-AF65-F5344CB8AC3E}">
        <p14:creationId xmlns:p14="http://schemas.microsoft.com/office/powerpoint/2010/main" val="1682701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430</TotalTime>
  <Words>387</Words>
  <Application>Microsoft Macintosh PowerPoint</Application>
  <PresentationFormat>Présentation à l'écran (4:3)</PresentationFormat>
  <Paragraphs>112</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Marianne</vt:lpstr>
      <vt:lpstr>News Gothic MT</vt:lpstr>
      <vt:lpstr>Raleway</vt:lpstr>
      <vt:lpstr>Wingdings</vt:lpstr>
      <vt:lpstr>Wingdings 2</vt:lpstr>
      <vt:lpstr>Brise</vt:lpstr>
      <vt:lpstr>L’école élémentaire </vt:lpstr>
      <vt:lpstr>Qu’est-ce que l’école élémentaire ?</vt:lpstr>
      <vt:lpstr>Qu’est-ce que l’école élémentaire ?</vt:lpstr>
      <vt:lpstr>Qu’est-ce que l’école élémentaire ?</vt:lpstr>
      <vt:lpstr>Les domaines disciplinaires </vt:lpstr>
      <vt:lpstr>Les domaines disciplinaires </vt:lpstr>
      <vt:lpstr>Les domaines disciplinaires</vt:lpstr>
      <vt:lpstr>Les domaines disciplinaires</vt:lpstr>
      <vt:lpstr>Les domaines disciplinaires</vt:lpstr>
      <vt:lpstr>Présentation PowerPoint</vt:lpstr>
      <vt:lpstr>Présentation PowerPoint</vt:lpstr>
      <vt:lpstr>La sitographie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L’école élémentaire </dc:title>
  <dc:creator>Andy ARMONGON</dc:creator>
  <cp:lastModifiedBy>Utilisateur de Microsoft Office</cp:lastModifiedBy>
  <cp:revision>20</cp:revision>
  <dcterms:created xsi:type="dcterms:W3CDTF">2021-01-06T15:12:32Z</dcterms:created>
  <dcterms:modified xsi:type="dcterms:W3CDTF">2021-01-08T18:14:21Z</dcterms:modified>
</cp:coreProperties>
</file>